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4" r:id="rId1"/>
  </p:sldMasterIdLst>
  <p:notesMasterIdLst>
    <p:notesMasterId r:id="rId13"/>
  </p:notesMasterIdLst>
  <p:handoutMasterIdLst>
    <p:handoutMasterId r:id="rId14"/>
  </p:handoutMasterIdLst>
  <p:sldIdLst>
    <p:sldId id="314" r:id="rId2"/>
    <p:sldId id="336" r:id="rId3"/>
    <p:sldId id="330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35" r:id="rId12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73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46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201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693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3669" algn="l" defTabSz="913468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0404" algn="l" defTabSz="913468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197135" algn="l" defTabSz="913468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3871" algn="l" defTabSz="913468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4DFF"/>
    <a:srgbClr val="573DFF"/>
    <a:srgbClr val="ADCAB8"/>
    <a:srgbClr val="404040"/>
    <a:srgbClr val="BFB8AF"/>
    <a:srgbClr val="D2BA81"/>
    <a:srgbClr val="BED9C7"/>
    <a:srgbClr val="E9C4C7"/>
    <a:srgbClr val="333333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899" autoAdjust="0"/>
  </p:normalViewPr>
  <p:slideViewPr>
    <p:cSldViewPr snapToGrid="0" showGuides="1">
      <p:cViewPr>
        <p:scale>
          <a:sx n="100" d="100"/>
          <a:sy n="100" d="100"/>
        </p:scale>
        <p:origin x="-1200" y="-72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2012-11-26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2012-11-26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7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33" algn="l" defTabSz="4567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68" algn="l" defTabSz="4567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1" algn="l" defTabSz="4567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35" algn="l" defTabSz="4567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69" algn="l" defTabSz="4567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04" algn="l" defTabSz="4567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35" algn="l" defTabSz="4567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71" algn="l" defTabSz="4567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85" y="608049"/>
            <a:ext cx="7650956" cy="425633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79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169" y="4940388"/>
            <a:ext cx="6300788" cy="1216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5816" y="273939"/>
            <a:ext cx="2025253" cy="5836626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56" y="273939"/>
            <a:ext cx="5925741" cy="5836626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58" y="1523248"/>
            <a:ext cx="5734178" cy="714380"/>
          </a:xfrm>
        </p:spPr>
        <p:txBody>
          <a:bodyPr lIns="0" tIns="97101" rIns="0" bIns="82717"/>
          <a:lstStyle>
            <a:lvl1pPr>
              <a:defRPr sz="360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58" y="2220963"/>
            <a:ext cx="5734178" cy="321507"/>
          </a:xfrm>
        </p:spPr>
        <p:txBody>
          <a:bodyPr lIns="0" tIns="10789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6733" indent="0" algn="ctr">
              <a:buNone/>
              <a:defRPr/>
            </a:lvl2pPr>
            <a:lvl3pPr marL="913468" indent="0" algn="ctr">
              <a:buNone/>
              <a:defRPr/>
            </a:lvl3pPr>
            <a:lvl4pPr marL="1370201" indent="0" algn="ctr">
              <a:buNone/>
              <a:defRPr/>
            </a:lvl4pPr>
            <a:lvl5pPr marL="1826935" indent="0" algn="ctr">
              <a:buNone/>
              <a:defRPr/>
            </a:lvl5pPr>
            <a:lvl6pPr marL="2283669" indent="0" algn="ctr">
              <a:buNone/>
              <a:defRPr/>
            </a:lvl6pPr>
            <a:lvl7pPr marL="2740404" indent="0" algn="ctr">
              <a:buNone/>
              <a:defRPr/>
            </a:lvl7pPr>
            <a:lvl8pPr marL="3197135" indent="0" algn="ctr">
              <a:buNone/>
              <a:defRPr/>
            </a:lvl8pPr>
            <a:lvl9pPr marL="3653871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3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6" name="Bildobjekt 15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for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1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8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453" y="1281135"/>
            <a:ext cx="3110555" cy="415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58" y="1510722"/>
            <a:ext cx="5734178" cy="1189477"/>
          </a:xfrm>
        </p:spPr>
        <p:txBody>
          <a:bodyPr lIns="0" tIns="97101" rIns="0" bIns="82717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58" y="2777533"/>
            <a:ext cx="5734178" cy="321507"/>
          </a:xfrm>
        </p:spPr>
        <p:txBody>
          <a:bodyPr lIns="0" tIns="10789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6733" indent="0" algn="ctr">
              <a:buNone/>
              <a:defRPr/>
            </a:lvl2pPr>
            <a:lvl3pPr marL="913468" indent="0" algn="ctr">
              <a:buNone/>
              <a:defRPr/>
            </a:lvl3pPr>
            <a:lvl4pPr marL="1370201" indent="0" algn="ctr">
              <a:buNone/>
              <a:defRPr/>
            </a:lvl4pPr>
            <a:lvl5pPr marL="1826935" indent="0" algn="ctr">
              <a:buNone/>
              <a:defRPr/>
            </a:lvl5pPr>
            <a:lvl6pPr marL="2283669" indent="0" algn="ctr">
              <a:buNone/>
              <a:defRPr/>
            </a:lvl6pPr>
            <a:lvl7pPr marL="2740404" indent="0" algn="ctr">
              <a:buNone/>
              <a:defRPr/>
            </a:lvl7pPr>
            <a:lvl8pPr marL="3197135" indent="0" algn="ctr">
              <a:buNone/>
              <a:defRPr/>
            </a:lvl8pPr>
            <a:lvl9pPr marL="3653871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3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58" y="1523248"/>
            <a:ext cx="5734178" cy="714380"/>
          </a:xfrm>
        </p:spPr>
        <p:txBody>
          <a:bodyPr lIns="0" tIns="97101" rIns="0" bIns="82717"/>
          <a:lstStyle>
            <a:lvl1pPr>
              <a:defRPr sz="3600" baseline="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58" y="2220963"/>
            <a:ext cx="5734178" cy="321507"/>
          </a:xfrm>
        </p:spPr>
        <p:txBody>
          <a:bodyPr lIns="0" tIns="10789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6733" indent="0" algn="ctr">
              <a:buNone/>
              <a:defRPr/>
            </a:lvl2pPr>
            <a:lvl3pPr marL="913468" indent="0" algn="ctr">
              <a:buNone/>
              <a:defRPr/>
            </a:lvl3pPr>
            <a:lvl4pPr marL="1370201" indent="0" algn="ctr">
              <a:buNone/>
              <a:defRPr/>
            </a:lvl4pPr>
            <a:lvl5pPr marL="1826935" indent="0" algn="ctr">
              <a:buNone/>
              <a:defRPr/>
            </a:lvl5pPr>
            <a:lvl6pPr marL="2283669" indent="0" algn="ctr">
              <a:buNone/>
              <a:defRPr/>
            </a:lvl6pPr>
            <a:lvl7pPr marL="2740404" indent="0" algn="ctr">
              <a:buNone/>
              <a:defRPr/>
            </a:lvl7pPr>
            <a:lvl8pPr marL="3197135" indent="0" algn="ctr">
              <a:buNone/>
              <a:defRPr/>
            </a:lvl8pPr>
            <a:lvl9pPr marL="3653871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3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7498"/>
            <a:ext cx="6176962" cy="821419"/>
          </a:xfrm>
        </p:spPr>
        <p:txBody>
          <a:bodyPr lIns="0" tIns="97101" rIns="0" bIns="86312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49848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70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8490"/>
            <a:ext cx="6176962" cy="821419"/>
          </a:xfrm>
        </p:spPr>
        <p:txBody>
          <a:bodyPr lIns="0" tIns="97101" rIns="0" bIns="86312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6" name="Rak 5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Bildobjekt 6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98"/>
            <a:ext cx="6176962" cy="821419"/>
          </a:xfrm>
        </p:spPr>
        <p:txBody>
          <a:bodyPr lIns="0" tIns="97101" rIns="0" bIns="86312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6845"/>
            <a:ext cx="6176962" cy="821419"/>
          </a:xfrm>
        </p:spPr>
        <p:txBody>
          <a:bodyPr lIns="0" tIns="97101" rIns="0" bIns="86312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7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7" tIns="45677" rIns="91347" bIns="45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98"/>
            <a:ext cx="6176962" cy="821419"/>
          </a:xfrm>
        </p:spPr>
        <p:txBody>
          <a:bodyPr lIns="0" tIns="97101" rIns="0" bIns="86312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27" y="1368108"/>
            <a:ext cx="7650956" cy="2498697"/>
          </a:xfrm>
        </p:spPr>
        <p:txBody>
          <a:bodyPr anchor="b"/>
          <a:lstStyle>
            <a:lvl1pPr algn="ctr" defTabSz="90516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027" y="4058404"/>
            <a:ext cx="7650956" cy="112900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25553" y="3914308"/>
            <a:ext cx="83447" cy="845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22453" y="3914308"/>
            <a:ext cx="83447" cy="845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29592" y="3914308"/>
            <a:ext cx="83447" cy="845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72" y="1596126"/>
            <a:ext cx="3975497" cy="4514439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1596126"/>
            <a:ext cx="3978497" cy="45147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596125"/>
            <a:ext cx="3977060" cy="608048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5573" y="1596125"/>
            <a:ext cx="3978622" cy="608048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0056" y="2207214"/>
            <a:ext cx="3978497" cy="39036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99575" y="2207214"/>
            <a:ext cx="3978497" cy="390322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789" y="266021"/>
            <a:ext cx="2961308" cy="2090164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01" y="272355"/>
            <a:ext cx="4917803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4789" y="2432192"/>
            <a:ext cx="2961308" cy="367837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33" y="228018"/>
            <a:ext cx="5622577" cy="89307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4562" y="1140090"/>
            <a:ext cx="5960119" cy="4529481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2582" indent="0">
              <a:buNone/>
              <a:defRPr sz="2800"/>
            </a:lvl2pPr>
            <a:lvl3pPr marL="905165" indent="0">
              <a:buNone/>
              <a:defRPr sz="2400"/>
            </a:lvl3pPr>
            <a:lvl4pPr marL="1357747" indent="0">
              <a:buNone/>
              <a:defRPr sz="2000"/>
            </a:lvl4pPr>
            <a:lvl5pPr marL="1810329" indent="0">
              <a:buNone/>
              <a:defRPr sz="2000"/>
            </a:lvl5pPr>
            <a:lvl6pPr marL="2262911" indent="0">
              <a:buNone/>
              <a:defRPr sz="2000"/>
            </a:lvl6pPr>
            <a:lvl7pPr marL="2715494" indent="0">
              <a:buNone/>
              <a:defRPr sz="2000"/>
            </a:lvl7pPr>
            <a:lvl8pPr marL="3168076" indent="0">
              <a:buNone/>
              <a:defRPr sz="2000"/>
            </a:lvl8pPr>
            <a:lvl9pPr marL="3620658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3333" y="5795456"/>
            <a:ext cx="5622577" cy="53204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56" y="0"/>
            <a:ext cx="8101013" cy="1596126"/>
          </a:xfrm>
          <a:prstGeom prst="rect">
            <a:avLst/>
          </a:prstGeom>
        </p:spPr>
        <p:txBody>
          <a:bodyPr vert="horz" lIns="90516" tIns="45258" rIns="90516" bIns="45258" rtlCol="0" anchor="b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596126"/>
            <a:ext cx="8101013" cy="4514439"/>
          </a:xfrm>
          <a:prstGeom prst="rect">
            <a:avLst/>
          </a:prstGeom>
        </p:spPr>
        <p:txBody>
          <a:bodyPr vert="horz" lIns="90516" tIns="45258" rIns="90516" bIns="45258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3920" y="6340166"/>
            <a:ext cx="2053382" cy="364195"/>
          </a:xfrm>
          <a:prstGeom prst="rect">
            <a:avLst/>
          </a:prstGeom>
        </p:spPr>
        <p:txBody>
          <a:bodyPr vert="horz" lIns="90516" tIns="45258" rIns="45258" bIns="45258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FECD78-3C8E-49F2-8FAB-59489D168ABB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866" y="6340166"/>
            <a:ext cx="2803475" cy="364195"/>
          </a:xfrm>
          <a:prstGeom prst="rect">
            <a:avLst/>
          </a:prstGeom>
        </p:spPr>
        <p:txBody>
          <a:bodyPr vert="horz" lIns="45258" tIns="45258" rIns="90516" bIns="4525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790" y="6340166"/>
            <a:ext cx="553194" cy="364195"/>
          </a:xfrm>
          <a:prstGeom prst="rect">
            <a:avLst/>
          </a:prstGeom>
        </p:spPr>
        <p:txBody>
          <a:bodyPr vert="horz" lIns="27155" tIns="45258" rIns="45258" bIns="4525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25608" y="6482835"/>
            <a:ext cx="83447" cy="845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marL="0" algn="ctr" defTabSz="905165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0227" y="6482835"/>
            <a:ext cx="83447" cy="845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  <p:sldLayoutId id="2147484294" r:id="rId14"/>
    <p:sldLayoutId id="2147483702" r:id="rId15"/>
    <p:sldLayoutId id="2147483694" r:id="rId16"/>
    <p:sldLayoutId id="2147483667" r:id="rId17"/>
    <p:sldLayoutId id="2147483666" r:id="rId18"/>
    <p:sldLayoutId id="2147483668" r:id="rId19"/>
    <p:sldLayoutId id="2147483680" r:id="rId20"/>
    <p:sldLayoutId id="2147483679" r:id="rId21"/>
  </p:sldLayoutIdLst>
  <p:txStyles>
    <p:titleStyle>
      <a:lvl1pPr algn="ctr" defTabSz="905165" rtl="0" eaLnBrk="1" latinLnBrk="0" hangingPunct="1">
        <a:lnSpc>
          <a:spcPts val="5741"/>
        </a:lnSpc>
        <a:spcBef>
          <a:spcPct val="0"/>
        </a:spcBef>
        <a:buNone/>
        <a:defRPr sz="53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39437" indent="-339437" algn="l" defTabSz="905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35446" indent="-282864" algn="l" defTabSz="90516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31456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84038" indent="-226291" algn="l" defTabSz="90516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36620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489203" indent="-226291" algn="l" defTabSz="90516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41785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394367" indent="-226291" algn="l" defTabSz="90516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46949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82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65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47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29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11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494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076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658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42858" y="1447800"/>
            <a:ext cx="5734178" cy="723909"/>
          </a:xfrm>
        </p:spPr>
        <p:txBody>
          <a:bodyPr>
            <a:normAutofit fontScale="90000"/>
          </a:bodyPr>
          <a:lstStyle/>
          <a:p>
            <a:pPr algn="l"/>
            <a:r>
              <a:rPr lang="en-GB" i="1" noProof="0" dirty="0" smtClean="0"/>
              <a:t>From Dido to </a:t>
            </a:r>
            <a:r>
              <a:rPr lang="en-GB" i="1" dirty="0"/>
              <a:t>E</a:t>
            </a:r>
            <a:r>
              <a:rPr lang="en-GB" i="1" noProof="0" dirty="0" err="1" smtClean="0"/>
              <a:t>neas</a:t>
            </a:r>
            <a:r>
              <a:rPr lang="en-GB" i="1" noProof="0" dirty="0" smtClean="0"/>
              <a:t> </a:t>
            </a:r>
            <a:endParaRPr lang="en-GB" i="1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Colloquium </a:t>
            </a:r>
            <a:r>
              <a:rPr lang="en-GB" dirty="0" err="1" smtClean="0"/>
              <a:t>Balticum</a:t>
            </a:r>
            <a:r>
              <a:rPr lang="en-GB" dirty="0" smtClean="0"/>
              <a:t> XI </a:t>
            </a:r>
            <a:r>
              <a:rPr lang="en-GB" dirty="0" err="1" smtClean="0"/>
              <a:t>lundense</a:t>
            </a:r>
            <a:r>
              <a:rPr lang="en-GB" dirty="0"/>
              <a:t> </a:t>
            </a:r>
            <a:r>
              <a:rPr lang="en-GB" dirty="0" smtClean="0"/>
              <a:t>– Martina </a:t>
            </a:r>
            <a:r>
              <a:rPr lang="en-GB" dirty="0" err="1" smtClean="0"/>
              <a:t>Finnskog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enng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91" y="617419"/>
            <a:ext cx="4300109" cy="57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Tycho_Brah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1" y="1193809"/>
            <a:ext cx="3234988" cy="4121413"/>
          </a:xfrm>
          <a:prstGeom prst="rect">
            <a:avLst/>
          </a:prstGeom>
        </p:spPr>
      </p:pic>
      <p:pic>
        <p:nvPicPr>
          <p:cNvPr id="3" name="Bildobjekt 2" descr="Anna_Maria_Lenngren_(from_Svenska_Familj-Journalen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3" y="1193800"/>
            <a:ext cx="3403600" cy="41656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054100" y="635001"/>
            <a:ext cx="3873500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sv-SE" sz="2400" dirty="0" smtClean="0">
                <a:latin typeface="Baskerville Old Face"/>
                <a:cs typeface="Baskerville Old Face"/>
              </a:rPr>
              <a:t>Tycho Brahe (1546-1601)</a:t>
            </a:r>
            <a:endParaRPr lang="sv-SE" sz="2400" dirty="0">
              <a:latin typeface="Baskerville Old Face"/>
              <a:cs typeface="Baskerville Old Face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60900" y="622300"/>
            <a:ext cx="4495800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sv-SE" sz="2400" dirty="0" smtClean="0">
                <a:latin typeface="Baskerville Old Face"/>
                <a:cs typeface="Baskerville Old Face"/>
              </a:rPr>
              <a:t>Anna Maria Lenngren (1754-1817</a:t>
            </a:r>
            <a:r>
              <a:rPr lang="sv-SE" dirty="0" smtClean="0"/>
              <a:t>)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8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enngr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0"/>
            <a:ext cx="5081543" cy="684053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21300" y="2463801"/>
            <a:ext cx="3340100" cy="830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sv-SE" sz="2400" i="1" dirty="0" smtClean="0">
                <a:solidFill>
                  <a:srgbClr val="8E4DFF"/>
                </a:solidFill>
                <a:latin typeface="Baskerville Old Face"/>
                <a:cs typeface="Baskerville Old Face"/>
              </a:rPr>
              <a:t>Anna Maria Lenngren</a:t>
            </a:r>
            <a:r>
              <a:rPr lang="sv-SE" sz="2400" dirty="0" smtClean="0">
                <a:solidFill>
                  <a:srgbClr val="8E4DFF"/>
                </a:solidFill>
                <a:latin typeface="Baskerville Old Face"/>
                <a:cs typeface="Baskerville Old Face"/>
              </a:rPr>
              <a:t>, </a:t>
            </a:r>
          </a:p>
          <a:p>
            <a:r>
              <a:rPr lang="sv-SE" sz="2400" dirty="0" err="1" smtClean="0">
                <a:solidFill>
                  <a:srgbClr val="8E4DFF"/>
                </a:solidFill>
                <a:latin typeface="Baskerville Old Face"/>
                <a:cs typeface="Baskerville Old Face"/>
              </a:rPr>
              <a:t>drawn</a:t>
            </a:r>
            <a:r>
              <a:rPr lang="sv-SE" sz="2400" dirty="0" smtClean="0">
                <a:solidFill>
                  <a:srgbClr val="8E4DFF"/>
                </a:solidFill>
                <a:latin typeface="Baskerville Old Face"/>
                <a:cs typeface="Baskerville Old Face"/>
              </a:rPr>
              <a:t> by Carl Larsson</a:t>
            </a:r>
            <a:endParaRPr lang="sv-SE" sz="2400" dirty="0">
              <a:solidFill>
                <a:srgbClr val="8E4DFF"/>
              </a:solidFill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4591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uiseUlrikevonPreußen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4" y="836270"/>
            <a:ext cx="4521674" cy="5805830"/>
          </a:xfrm>
          <a:prstGeom prst="rect">
            <a:avLst/>
          </a:prstGeom>
        </p:spPr>
      </p:pic>
      <p:pic>
        <p:nvPicPr>
          <p:cNvPr id="3" name="Bildobjekt 2" descr="gII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99" y="868283"/>
            <a:ext cx="4423027" cy="588319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77800" y="266700"/>
            <a:ext cx="4572000" cy="46166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sv-SE" sz="2400" i="1" dirty="0">
                <a:latin typeface="Lucida Calligraphy"/>
                <a:cs typeface="Lucida Calligraphy"/>
              </a:rPr>
              <a:t>Lovisa Ulrika </a:t>
            </a:r>
            <a:r>
              <a:rPr lang="sv-SE" sz="2400" dirty="0">
                <a:latin typeface="Lucida Calligraphy"/>
                <a:cs typeface="Lucida Calligraphy"/>
              </a:rPr>
              <a:t>(1720-1782</a:t>
            </a:r>
            <a:r>
              <a:rPr lang="sv-SE" dirty="0" smtClean="0">
                <a:latin typeface="Lucida Calligraphy"/>
                <a:cs typeface="Lucida Calligraphy"/>
              </a:rPr>
              <a:t>)</a:t>
            </a:r>
            <a:endParaRPr lang="sv-SE" dirty="0">
              <a:latin typeface="Lucida Calligraphy"/>
              <a:cs typeface="Lucida Calligraphy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86301" y="165100"/>
            <a:ext cx="3848100" cy="83099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sv-SE" sz="2400" dirty="0">
                <a:latin typeface="Lucida Calligraphy"/>
                <a:cs typeface="Lucida Calligraphy"/>
              </a:rPr>
              <a:t>Gustav III (1746-1792),</a:t>
            </a:r>
          </a:p>
          <a:p>
            <a:r>
              <a:rPr lang="sv-SE" sz="2400" dirty="0" err="1">
                <a:latin typeface="Lucida Calligraphy"/>
                <a:cs typeface="Lucida Calligraphy"/>
              </a:rPr>
              <a:t>king</a:t>
            </a:r>
            <a:r>
              <a:rPr lang="sv-SE" sz="2400" dirty="0">
                <a:latin typeface="Lucida Calligraphy"/>
                <a:cs typeface="Lucida Calligraphy"/>
              </a:rPr>
              <a:t> from 1771</a:t>
            </a:r>
          </a:p>
        </p:txBody>
      </p:sp>
    </p:spTree>
    <p:extLst>
      <p:ext uri="{BB962C8B-B14F-4D97-AF65-F5344CB8AC3E}">
        <p14:creationId xmlns:p14="http://schemas.microsoft.com/office/powerpoint/2010/main" val="6227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Aeneas in Carth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65786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the-death-of-di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32" y="736600"/>
            <a:ext cx="5628569" cy="530441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93800" y="5930900"/>
            <a:ext cx="6997700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sv-SE" sz="2400" b="0" dirty="0" smtClean="0">
                <a:latin typeface="Baskerville Old Face"/>
                <a:cs typeface="Baskerville Old Face"/>
              </a:rPr>
              <a:t>Andrea Sacchi, </a:t>
            </a:r>
            <a:r>
              <a:rPr lang="sv-SE" sz="2400" b="0" i="1" dirty="0" smtClean="0">
                <a:latin typeface="Baskerville Old Face"/>
                <a:cs typeface="Baskerville Old Face"/>
              </a:rPr>
              <a:t>The </a:t>
            </a:r>
            <a:r>
              <a:rPr lang="sv-SE" sz="2400" b="0" i="1" dirty="0" err="1">
                <a:latin typeface="Baskerville Old Face"/>
                <a:cs typeface="Baskerville Old Face"/>
              </a:rPr>
              <a:t>death</a:t>
            </a:r>
            <a:r>
              <a:rPr lang="sv-SE" sz="2400" b="0" i="1" dirty="0">
                <a:latin typeface="Baskerville Old Face"/>
                <a:cs typeface="Baskerville Old Face"/>
              </a:rPr>
              <a:t> </a:t>
            </a:r>
            <a:r>
              <a:rPr lang="sv-SE" sz="2400" b="0" i="1" dirty="0" err="1">
                <a:latin typeface="Baskerville Old Face"/>
                <a:cs typeface="Baskerville Old Face"/>
              </a:rPr>
              <a:t>of</a:t>
            </a:r>
            <a:r>
              <a:rPr lang="sv-SE" sz="2400" b="0" i="1" dirty="0">
                <a:latin typeface="Baskerville Old Face"/>
                <a:cs typeface="Baskerville Old Face"/>
              </a:rPr>
              <a:t> Dido</a:t>
            </a:r>
            <a:r>
              <a:rPr lang="sv-SE" sz="2400" b="0" dirty="0">
                <a:latin typeface="Baskerville Old Face"/>
                <a:cs typeface="Baskerville Old Face"/>
              </a:rPr>
              <a:t>, </a:t>
            </a:r>
            <a:r>
              <a:rPr lang="sv-SE" sz="2400" b="0" dirty="0" smtClean="0">
                <a:latin typeface="Baskerville Old Face"/>
                <a:cs typeface="Baskerville Old Face"/>
              </a:rPr>
              <a:t>17th </a:t>
            </a:r>
            <a:r>
              <a:rPr lang="sv-SE" sz="2400" b="0" dirty="0" err="1" smtClean="0">
                <a:latin typeface="Baskerville Old Face"/>
                <a:cs typeface="Baskerville Old Face"/>
              </a:rPr>
              <a:t>centur</a:t>
            </a:r>
            <a:r>
              <a:rPr lang="sv-SE" sz="2400" b="0" dirty="0" err="1" smtClean="0">
                <a:latin typeface="Book Antiqua"/>
                <a:cs typeface="Book Antiqua"/>
              </a:rPr>
              <a:t>y</a:t>
            </a:r>
            <a:endParaRPr lang="sv-SE" sz="2400" b="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653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46100" y="584200"/>
            <a:ext cx="8060706" cy="563230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sv-SE" sz="2400" b="0" i="1" dirty="0">
                <a:latin typeface="Baskerville Old Face"/>
                <a:cs typeface="Baskerville Old Face"/>
              </a:rPr>
              <a:t>Du kring de vilda </a:t>
            </a:r>
            <a:r>
              <a:rPr lang="sv-SE" sz="2400" b="0" i="1" dirty="0" err="1">
                <a:latin typeface="Baskerville Old Face"/>
                <a:cs typeface="Baskerville Old Face"/>
              </a:rPr>
              <a:t>haf</a:t>
            </a:r>
            <a:r>
              <a:rPr lang="sv-SE" sz="2400" b="0" i="1" dirty="0">
                <a:latin typeface="Baskerville Old Face"/>
                <a:cs typeface="Baskerville Old Face"/>
              </a:rPr>
              <a:t> ett rike söka vill.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Men om till önskad hamn dig vädret skulle föra,</a:t>
            </a:r>
          </a:p>
          <a:p>
            <a:r>
              <a:rPr lang="sv-SE" sz="2400" b="0" i="1" dirty="0" err="1">
                <a:latin typeface="Baskerville Old Face"/>
                <a:cs typeface="Baskerville Old Face"/>
              </a:rPr>
              <a:t>Hvem</a:t>
            </a:r>
            <a:r>
              <a:rPr lang="sv-SE" sz="2400" b="0" i="1" dirty="0">
                <a:latin typeface="Baskerville Old Face"/>
                <a:cs typeface="Baskerville Old Face"/>
              </a:rPr>
              <a:t> lär dock </a:t>
            </a:r>
            <a:r>
              <a:rPr lang="sv-SE" sz="2400" b="0" i="1" dirty="0" err="1">
                <a:latin typeface="Baskerville Old Face"/>
                <a:cs typeface="Baskerville Old Face"/>
              </a:rPr>
              <a:t>af</a:t>
            </a:r>
            <a:r>
              <a:rPr lang="sv-SE" sz="2400" b="0" i="1" dirty="0">
                <a:latin typeface="Baskerville Old Face"/>
                <a:cs typeface="Baskerville Old Face"/>
              </a:rPr>
              <a:t> sin tron dig villigt offer göra?</a:t>
            </a:r>
          </a:p>
          <a:p>
            <a:r>
              <a:rPr lang="sv-SE" sz="2400" b="0" i="1" dirty="0" err="1">
                <a:latin typeface="Baskerville Old Face"/>
                <a:cs typeface="Baskerville Old Face"/>
              </a:rPr>
              <a:t>Hvem</a:t>
            </a:r>
            <a:r>
              <a:rPr lang="sv-SE" sz="2400" b="0" i="1" dirty="0">
                <a:latin typeface="Baskerville Old Face"/>
                <a:cs typeface="Baskerville Old Face"/>
              </a:rPr>
              <a:t> lär </a:t>
            </a:r>
            <a:r>
              <a:rPr lang="sv-SE" sz="2400" b="0" i="1" dirty="0" err="1">
                <a:latin typeface="Baskerville Old Face"/>
                <a:cs typeface="Baskerville Old Face"/>
              </a:rPr>
              <a:t>af</a:t>
            </a:r>
            <a:r>
              <a:rPr lang="sv-SE" sz="2400" b="0" i="1" dirty="0">
                <a:latin typeface="Baskerville Old Face"/>
                <a:cs typeface="Baskerville Old Face"/>
              </a:rPr>
              <a:t> ädelmod sitt rike och sitt land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Med nöje </a:t>
            </a:r>
            <a:r>
              <a:rPr lang="sv-SE" sz="2400" b="0" i="1" dirty="0" err="1">
                <a:latin typeface="Baskerville Old Face"/>
                <a:cs typeface="Baskerville Old Face"/>
              </a:rPr>
              <a:t>lemna</a:t>
            </a:r>
            <a:r>
              <a:rPr lang="sv-SE" sz="2400" b="0" i="1" dirty="0">
                <a:latin typeface="Baskerville Old Face"/>
                <a:cs typeface="Baskerville Old Face"/>
              </a:rPr>
              <a:t> bort uti en okänd hand?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Förrän i detta fall du kan ditt uppsåt vinna,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Det för dig återstår att än en Dido finna,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Att åter röja få ditt falska </a:t>
            </a:r>
            <a:r>
              <a:rPr lang="sv-SE" sz="2400" b="0" i="1" dirty="0" err="1">
                <a:latin typeface="Baskerville Old Face"/>
                <a:cs typeface="Baskerville Old Face"/>
              </a:rPr>
              <a:t>hjertas</a:t>
            </a:r>
            <a:r>
              <a:rPr lang="sv-SE" sz="2400" b="0" i="1" dirty="0">
                <a:latin typeface="Baskerville Old Face"/>
                <a:cs typeface="Baskerville Old Face"/>
              </a:rPr>
              <a:t> art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Och ge ett löfte bort, som glömmes lika snart.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När skall du få en stad, </a:t>
            </a:r>
            <a:r>
              <a:rPr lang="sv-SE" sz="2400" b="0" i="1" dirty="0" err="1">
                <a:latin typeface="Baskerville Old Face"/>
                <a:cs typeface="Baskerville Old Face"/>
              </a:rPr>
              <a:t>der</a:t>
            </a:r>
            <a:r>
              <a:rPr lang="sv-SE" sz="2400" b="0" i="1" dirty="0">
                <a:latin typeface="Baskerville Old Face"/>
                <a:cs typeface="Baskerville Old Face"/>
              </a:rPr>
              <a:t> du som här kan råda,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Och öfver folk och land från egna murar skåda?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Och om du detta mål kan vinna utom mig,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Du ej en maka får, som lika älskar dig.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Jag brinner utan hopp och med den </a:t>
            </a:r>
            <a:r>
              <a:rPr lang="sv-SE" sz="2400" b="0" i="1" dirty="0" err="1">
                <a:latin typeface="Baskerville Old Face"/>
                <a:cs typeface="Baskerville Old Face"/>
              </a:rPr>
              <a:t>ömsta</a:t>
            </a:r>
            <a:r>
              <a:rPr lang="sv-SE" sz="2400" b="0" i="1" dirty="0">
                <a:latin typeface="Baskerville Old Face"/>
                <a:cs typeface="Baskerville Old Face"/>
              </a:rPr>
              <a:t> plåga,</a:t>
            </a:r>
          </a:p>
          <a:p>
            <a:r>
              <a:rPr lang="sv-SE" sz="2400" b="0" i="1" dirty="0">
                <a:latin typeface="Baskerville Old Face"/>
                <a:cs typeface="Baskerville Old Face"/>
              </a:rPr>
              <a:t>Liksom ett offer tärs </a:t>
            </a:r>
            <a:r>
              <a:rPr lang="sv-SE" sz="2400" b="0" i="1" dirty="0" err="1">
                <a:latin typeface="Baskerville Old Face"/>
                <a:cs typeface="Baskerville Old Face"/>
              </a:rPr>
              <a:t>utaf</a:t>
            </a:r>
            <a:r>
              <a:rPr lang="sv-SE" sz="2400" b="0" i="1" dirty="0">
                <a:latin typeface="Baskerville Old Face"/>
                <a:cs typeface="Baskerville Old Face"/>
              </a:rPr>
              <a:t> sin helga låga</a:t>
            </a:r>
            <a:r>
              <a:rPr lang="sv-SE" b="0" dirty="0" smtClean="0">
                <a:latin typeface="Baskerville Old Face"/>
                <a:cs typeface="Baskerville Old Face"/>
              </a:rPr>
              <a:t>.</a:t>
            </a:r>
            <a:endParaRPr lang="sv-SE" b="0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18131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Kellg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558800"/>
            <a:ext cx="5575300" cy="5715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451100" y="596900"/>
            <a:ext cx="462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8E4DFF"/>
                </a:solidFill>
                <a:latin typeface="Baskerville Old Face"/>
                <a:cs typeface="Baskerville Old Face"/>
              </a:rPr>
              <a:t>Johan Henrik Kellgren (1751-1795)</a:t>
            </a:r>
            <a:endParaRPr lang="sv-SE" sz="2400" dirty="0">
              <a:solidFill>
                <a:srgbClr val="8E4DFF"/>
              </a:solidFill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5674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karthago_mit_dido_und_aen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5" y="558800"/>
            <a:ext cx="6515420" cy="51689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06400" y="5651500"/>
            <a:ext cx="774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0" dirty="0" smtClean="0">
                <a:latin typeface="Baskerville Old Face"/>
                <a:cs typeface="Baskerville Old Face"/>
              </a:rPr>
              <a:t>Claude </a:t>
            </a:r>
            <a:r>
              <a:rPr lang="sv-SE" sz="2400" b="0" dirty="0" err="1" smtClean="0">
                <a:latin typeface="Baskerville Old Face"/>
                <a:cs typeface="Baskerville Old Face"/>
              </a:rPr>
              <a:t>Lorrain</a:t>
            </a:r>
            <a:r>
              <a:rPr lang="sv-SE" sz="2400" b="0" dirty="0" smtClean="0">
                <a:latin typeface="Baskerville Old Face"/>
                <a:cs typeface="Baskerville Old Face"/>
              </a:rPr>
              <a:t>, </a:t>
            </a:r>
            <a:r>
              <a:rPr lang="sv-SE" sz="2400" b="0" i="1" dirty="0" smtClean="0">
                <a:latin typeface="Baskerville Old Face"/>
                <a:cs typeface="Baskerville Old Face"/>
              </a:rPr>
              <a:t>Aeneas’ Farewell </a:t>
            </a:r>
            <a:r>
              <a:rPr lang="sv-SE" sz="2400" b="0" i="1" dirty="0" err="1" smtClean="0">
                <a:latin typeface="Baskerville Old Face"/>
                <a:cs typeface="Baskerville Old Face"/>
              </a:rPr>
              <a:t>to</a:t>
            </a:r>
            <a:r>
              <a:rPr lang="sv-SE" sz="2400" b="0" i="1" dirty="0" smtClean="0">
                <a:latin typeface="Baskerville Old Face"/>
                <a:cs typeface="Baskerville Old Face"/>
              </a:rPr>
              <a:t> Dido in </a:t>
            </a:r>
            <a:r>
              <a:rPr lang="sv-SE" sz="2400" b="0" i="1" dirty="0" err="1" smtClean="0">
                <a:latin typeface="Baskerville Old Face"/>
                <a:cs typeface="Baskerville Old Face"/>
              </a:rPr>
              <a:t>Carthage</a:t>
            </a:r>
            <a:r>
              <a:rPr lang="sv-SE" sz="2400" b="0" i="1" dirty="0">
                <a:latin typeface="Baskerville Old Face"/>
                <a:cs typeface="Baskerville Old Face"/>
              </a:rPr>
              <a:t> </a:t>
            </a:r>
            <a:r>
              <a:rPr lang="sv-SE" sz="2400" b="0" dirty="0" smtClean="0">
                <a:latin typeface="Baskerville Old Face"/>
                <a:cs typeface="Baskerville Old Face"/>
              </a:rPr>
              <a:t>(1676)</a:t>
            </a:r>
            <a:endParaRPr lang="sv-SE" sz="2400" b="0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20896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">
  <a:themeElements>
    <a:clrScheme name="Administrativ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ministrativ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Administrativ.thmx</Template>
  <TotalTime>549</TotalTime>
  <Words>224</Words>
  <Application>Microsoft Office PowerPoint</Application>
  <PresentationFormat>Anpassad</PresentationFormat>
  <Paragraphs>27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Administrativ</vt:lpstr>
      <vt:lpstr>From Dido to Eneas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Nilsson</dc:creator>
  <cp:lastModifiedBy>Astrid Nilsson</cp:lastModifiedBy>
  <cp:revision>35</cp:revision>
  <cp:lastPrinted>2011-10-27T13:44:15Z</cp:lastPrinted>
  <dcterms:created xsi:type="dcterms:W3CDTF">2012-06-14T14:22:53Z</dcterms:created>
  <dcterms:modified xsi:type="dcterms:W3CDTF">2012-11-26T10:31:55Z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